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94" r:id="rId2"/>
    <p:sldId id="337" r:id="rId3"/>
    <p:sldId id="325" r:id="rId4"/>
    <p:sldId id="338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4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7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A6D9"/>
    <a:srgbClr val="46566C"/>
    <a:srgbClr val="77D3CF"/>
    <a:srgbClr val="FFFFFF"/>
    <a:srgbClr val="D682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7120" autoAdjust="0"/>
  </p:normalViewPr>
  <p:slideViewPr>
    <p:cSldViewPr snapToGrid="0" showGuides="1">
      <p:cViewPr varScale="1">
        <p:scale>
          <a:sx n="77" d="100"/>
          <a:sy n="77" d="100"/>
        </p:scale>
        <p:origin x="917" y="67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C1C2B-43AE-4304-8A6B-6DCD2E9813F3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0AF01-4CA5-4933-8425-4400569E54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228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0AF01-4CA5-4933-8425-4400569E54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3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570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275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046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463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265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56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00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647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81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39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045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49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1B3C933-E2C8-4AD5-BCC2-A2D217885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D2CD443-AFB7-4375-BEEF-0133BC7A0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A80386E-9EC5-4BF6-8E21-7CFE68B5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E2A4E68-25DA-4E6E-9DB9-C5AE99DF6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091D597-6C1E-462F-B60C-E4CA26C0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04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74EC59C-CE58-4C5D-B5D7-6503E26A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548748C-5F55-4117-A98C-02F17EC50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9E86B71-23CF-4185-A11C-152EE7E3B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163B91D-1AB2-488F-B6E2-8E674184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E9FB8B6-E2C1-4B5E-9BC1-FD9C89E1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9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D1E7577E-B0F1-4E8C-9C92-6BF3F6A82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AC6C5B7-0F9F-4643-B7CF-DE042CA82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3CB868D-C896-4CC9-919B-7A3B1A162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9BBD350-6C9B-4E0F-A622-5D8D1FA5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97200CF-7248-411B-A4C0-87E8EE97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01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F13564-B89A-4D3E-8536-1FB6C6F1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FF57663-1142-48FB-A281-7315E7E53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6A31D22-63D0-4B9D-9121-5D6353B10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CFF3D10-091B-460F-8E55-B02DACD2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BFDEA22-85CF-4ECA-8714-9A083262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1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1084015-92EF-43D1-9E9A-21B069EF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7FFDE75-71B6-4575-982E-D2AB2FFD8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B28D499-013B-4CDB-A6BC-C5A3BBAC3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4DEA45D-4EFF-45C0-B4E4-5C64E948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65DE4B2-E8B9-4D21-817D-EE8020CB0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4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6B81FAA-84EF-429B-B1BA-DB18FA07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9C45E38-7FA5-4189-A40F-7B071993B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CB83D9BE-C4EE-4CD8-8F8A-74E98E26D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EF4E8AC-046F-4AAD-9004-D3A0A86C0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74F21B7-F1E1-48E5-93B0-860E4EE13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14F7644-A542-49BA-B4CC-B95D5F0AA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31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B723E5D-4E81-45D2-8E31-808E432B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419EEFB-311D-424B-908A-BE7614FFE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575A2B6-E099-4555-8A25-97C912A48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3FB6A127-DAAD-4757-8351-A334A62EF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2978153-D897-4FAA-BF17-55FEEF5B90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436BDCDE-2C3A-46A4-A7AF-E5C2DC42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C059BC0-8EE6-4062-A1E8-DDF27FCFE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CD599442-545F-4C79-92A6-88C8049A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4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0836056-1439-4D76-9328-CF4CC022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F4A0AF41-54FC-41E1-88B4-3783A35A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46E5E19-FF2D-4CCA-840E-3E747CFA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DC089-6F9A-4516-AA97-61572280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4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A65BFD6-3CFA-4E89-B2AB-6FB4F1212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2A6746F-F502-44BF-9529-6FF7CB3E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5A537B18-8DCA-45E9-9DEE-58F6FDA3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29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ABA663-33DB-4FC6-94A4-EEE63463D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5ABE843-05F7-44DD-AE28-9F7960E1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C406860-23BB-470C-8D62-BF16B391A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5703E6C-B37A-45E5-BDE9-53AFF41C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D82E7DF-944D-417A-AD4A-D25BAED68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CD66445-2151-4A37-8B2E-4D6AF8F5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1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CB8FDE1-1852-4CE9-8531-B8D3CF15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52D5701E-5D31-4F82-B02E-9B08EDEAB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1BE0FC2-1F5A-491A-A553-30B82517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741CCE6-2518-45CE-98F7-E83A38CE0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4CE04E3-2124-48A7-BB2F-B220AEE5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3B0C822-95C2-4B19-98E9-826C63AC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70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9D1B396-49FA-4FE0-95A7-C618F98D7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8E97A49-8C94-40CD-A165-D3BEBD063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E7506F0-E911-4013-8D24-AB40BF4F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D7140-383F-425B-8A47-BEEF2D003786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BCAD14C-ADC8-4E42-ACE7-B4ADBEBC2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55DC4E4-4855-4487-97AB-49053E44A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18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-45077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7702" y="1046298"/>
            <a:ext cx="5722614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4210496" y="4474461"/>
            <a:ext cx="3861508" cy="7220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700" b="1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Image Generator</a:t>
            </a:r>
          </a:p>
          <a:p>
            <a:pPr algn="ctr">
              <a:lnSpc>
                <a:spcPct val="150000"/>
              </a:lnSpc>
            </a:pPr>
            <a:r>
              <a:rPr lang="ko-KR" altLang="en-US" sz="3500" b="1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미니 프로젝트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648845C-9E07-438A-9087-5ED1BA848BB6}"/>
              </a:ext>
            </a:extLst>
          </p:cNvPr>
          <p:cNvSpPr txBox="1"/>
          <p:nvPr/>
        </p:nvSpPr>
        <p:spPr>
          <a:xfrm>
            <a:off x="9621982" y="6309321"/>
            <a:ext cx="2316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46566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김영민 김지수 </a:t>
            </a:r>
            <a:r>
              <a:rPr lang="ko-KR" altLang="en-US" sz="2000" b="1" dirty="0" err="1">
                <a:solidFill>
                  <a:srgbClr val="46566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이다인</a:t>
            </a:r>
            <a:endParaRPr lang="ko-KR" altLang="en-US" sz="2000" b="1" dirty="0">
              <a:solidFill>
                <a:srgbClr val="46566C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94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2.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데이터 설명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3624" y="1174292"/>
            <a:ext cx="3778315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err="1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빈센트</a:t>
            </a:r>
            <a:r>
              <a:rPr lang="ko-KR" altLang="en-US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 반 고흐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F1D5A71-0B15-4699-B22E-6A12F6C2097F}"/>
              </a:ext>
            </a:extLst>
          </p:cNvPr>
          <p:cNvSpPr txBox="1"/>
          <p:nvPr/>
        </p:nvSpPr>
        <p:spPr>
          <a:xfrm>
            <a:off x="4027216" y="5217291"/>
            <a:ext cx="3508236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ko-KR" sz="2400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b="1" dirty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학습 데이터</a:t>
            </a:r>
            <a:endParaRPr lang="en-US" altLang="ko-KR" sz="2400" b="1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256*256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사이즈</a:t>
            </a:r>
            <a:endParaRPr lang="en-US" altLang="ko-KR" sz="2400" b="0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68" y="1867084"/>
            <a:ext cx="3019425" cy="30575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4791" y="1174292"/>
            <a:ext cx="3778315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모네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334" y="2007704"/>
            <a:ext cx="4025227" cy="30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3.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모델 구조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201" y="1295584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err="1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CycleGAN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7201" y="3500666"/>
            <a:ext cx="2213264" cy="385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F6F3935-86C8-4262-8904-21AB2BEA1725}"/>
              </a:ext>
            </a:extLst>
          </p:cNvPr>
          <p:cNvSpPr txBox="1"/>
          <p:nvPr/>
        </p:nvSpPr>
        <p:spPr>
          <a:xfrm>
            <a:off x="7044914" y="3162924"/>
            <a:ext cx="4700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Picture -&gt; Real</a:t>
            </a:r>
            <a:endParaRPr lang="en-US" altLang="ko-KR" sz="2400" b="1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G(x)</a:t>
            </a:r>
            <a:endParaRPr lang="en-US" altLang="ko-KR" sz="2000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2400" b="1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Real -&gt; picture</a:t>
            </a:r>
            <a:endParaRPr lang="ko-KR" altLang="en-US" sz="2400" b="1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F(y)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8" y="2340692"/>
            <a:ext cx="5985246" cy="343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8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4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결과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2610" y="1304251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Real -&gt; Monet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4" y="2572010"/>
            <a:ext cx="2438400" cy="2438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37" y="2572010"/>
            <a:ext cx="2438400" cy="2438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810" y="2572010"/>
            <a:ext cx="2438400" cy="2438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765" y="2572010"/>
            <a:ext cx="2438400" cy="243840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2804385" y="3502975"/>
            <a:ext cx="459372" cy="5764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9109260" y="3502975"/>
            <a:ext cx="459372" cy="5764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62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4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결과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2610" y="1304251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Real -&gt;Van </a:t>
            </a:r>
            <a:r>
              <a:rPr lang="en-US" altLang="ko-KR" sz="2000" b="1" spc="-150" dirty="0" err="1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gogh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2804385" y="3502975"/>
            <a:ext cx="459372" cy="5764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9109260" y="3502975"/>
            <a:ext cx="459372" cy="5764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34" y="2572010"/>
            <a:ext cx="2476861" cy="2438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050" y="2572010"/>
            <a:ext cx="2453736" cy="2438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213" y="2572010"/>
            <a:ext cx="2438400" cy="2438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3279" y="2594870"/>
            <a:ext cx="2438400" cy="24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55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분석 주제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0264" y="1951276"/>
            <a:ext cx="2528412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목표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925" y="1911805"/>
            <a:ext cx="8681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글자의 특징을 잘 학습해서 비슷한 스타일의 다른 글자들을 생성해낼 수 있도록 모델을 학습시키는 것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06045351-2253-4B07-8D2A-F028EFBCF720}"/>
              </a:ext>
            </a:extLst>
          </p:cNvPr>
          <p:cNvSpPr txBox="1"/>
          <p:nvPr/>
        </p:nvSpPr>
        <p:spPr>
          <a:xfrm>
            <a:off x="2688676" y="1077524"/>
            <a:ext cx="68146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AI</a:t>
            </a:r>
            <a:r>
              <a:rPr lang="ko-KR" altLang="en-US" sz="3000" b="1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새로운 </a:t>
            </a:r>
            <a:r>
              <a:rPr lang="ko-KR" altLang="en-US" sz="3000" b="1" dirty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인쇄체</a:t>
            </a:r>
            <a:r>
              <a:rPr lang="ko-KR" altLang="en-US" sz="3000" b="1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만들어 낼 수 있을까</a:t>
            </a:r>
            <a:r>
              <a:rPr lang="en-US" altLang="ko-KR" sz="3000" b="1" dirty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  <a:endParaRPr lang="ko-KR" altLang="en-US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="" xmlns:a16="http://schemas.microsoft.com/office/drawing/2014/main" id="{65F540F1-39FB-4C29-B436-D19ABAE8D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582" y="3023085"/>
            <a:ext cx="7842835" cy="347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3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6CB6C6B-7A5C-4C86-8126-4AF99CC10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96" y="1309596"/>
            <a:ext cx="4799172" cy="529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2.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데이터 설명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3624" y="1174292"/>
            <a:ext cx="3778315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한국어 글자체 이미지 </a:t>
            </a:r>
            <a:r>
              <a:rPr lang="en-US" altLang="ko-KR" sz="2000" b="1" spc="-15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AI </a:t>
            </a:r>
            <a:r>
              <a:rPr lang="ko-KR" altLang="en-US" sz="2000" b="1" spc="-15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F1D5A71-0B15-4699-B22E-6A12F6C2097F}"/>
              </a:ext>
            </a:extLst>
          </p:cNvPr>
          <p:cNvSpPr txBox="1"/>
          <p:nvPr/>
        </p:nvSpPr>
        <p:spPr>
          <a:xfrm>
            <a:off x="5683422" y="1867084"/>
            <a:ext cx="61040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설명</a:t>
            </a:r>
            <a:endParaRPr lang="en-US" altLang="ko-KR" sz="2400" b="1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현대 한글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11172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한글 자음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+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모음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+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받침 자음 조합 수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가장 많이 활용하는 폰트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400" b="0" i="0" dirty="0" err="1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글자서체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50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종을 선정하여 해당 글자체의 이미지로 인공지능 글자 인식을 위한 학습용 데이터 셋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2400" b="0" i="0" dirty="0" err="1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</a:t>
            </a:r>
            <a:r>
              <a:rPr lang="en-US" altLang="ko-KR" sz="2400" dirty="0" err="1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IH</a:t>
            </a:r>
            <a:r>
              <a:rPr lang="en-US" altLang="ko-KR" sz="2400" b="0" i="0" dirty="0" err="1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ub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b="1" dirty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학습 데이터</a:t>
            </a:r>
            <a:endParaRPr lang="en-US" altLang="ko-KR" sz="2400" b="1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32*32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사이즈</a:t>
            </a:r>
            <a:endParaRPr lang="en-US" altLang="ko-KR" sz="2400" b="0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21212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60839</a:t>
            </a:r>
            <a:r>
              <a:rPr lang="ko-KR" altLang="en-US" sz="2400" dirty="0">
                <a:solidFill>
                  <a:srgbClr val="21212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장의 이미지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47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3.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모델 구조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201" y="1295584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GAN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7201" y="3500666"/>
            <a:ext cx="2213264" cy="385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GAN(Generative Adversarial Networks)">
            <a:extLst>
              <a:ext uri="{FF2B5EF4-FFF2-40B4-BE49-F238E27FC236}">
                <a16:creationId xmlns="" xmlns:a16="http://schemas.microsoft.com/office/drawing/2014/main" id="{B746405F-26EB-49B4-AEC2-A84DC5A4F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49" y="2706435"/>
            <a:ext cx="6561969" cy="268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F6F3935-86C8-4262-8904-21AB2BEA1725}"/>
              </a:ext>
            </a:extLst>
          </p:cNvPr>
          <p:cNvSpPr txBox="1"/>
          <p:nvPr/>
        </p:nvSpPr>
        <p:spPr>
          <a:xfrm>
            <a:off x="7144305" y="1993373"/>
            <a:ext cx="47004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Generator(</a:t>
            </a:r>
            <a:r>
              <a:rPr lang="ko-KR" altLang="en-US" sz="2400" b="1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생성자</a:t>
            </a:r>
            <a:r>
              <a:rPr lang="en-US" altLang="ko-KR" sz="2400" b="1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r>
              <a:rPr lang="ko-KR" altLang="en-US" sz="2400" b="1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역할</a:t>
            </a:r>
            <a:endParaRPr lang="en-US" altLang="ko-KR" sz="2400" b="1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400" b="1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진짜와 유사한 이미지를 생성해 판별자를 속인다</a:t>
            </a:r>
            <a:endParaRPr lang="en-US" altLang="ko-KR" sz="2000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400" b="1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2400" b="1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Discriminator(</a:t>
            </a:r>
            <a:r>
              <a:rPr lang="ko-KR" altLang="en-US" sz="2400" b="1" i="0" dirty="0" err="1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판별자</a:t>
            </a:r>
            <a:r>
              <a:rPr lang="en-US" altLang="ko-KR" sz="2400" b="1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r>
              <a:rPr lang="ko-KR" altLang="en-US" sz="2400" b="1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역할</a:t>
            </a:r>
            <a:endParaRPr lang="en-US" altLang="ko-KR" sz="2400" b="1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ko-KR" altLang="en-US" sz="2400" b="1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진짜 이미지를 진짜라고 </a:t>
            </a:r>
            <a:r>
              <a:rPr lang="ko-KR" altLang="en-US" sz="2000" i="0" dirty="0" err="1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판별해야한다</a:t>
            </a:r>
            <a:r>
              <a:rPr lang="ko-KR" altLang="en-US" sz="200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(True: 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생성자가 만든 가짜 이미지를 보고 가짜라고 </a:t>
            </a:r>
            <a:r>
              <a:rPr lang="ko-KR" altLang="en-US" sz="2000" i="0" dirty="0" err="1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판별해야한다</a:t>
            </a:r>
            <a:r>
              <a:rPr lang="ko-KR" altLang="en-US" sz="200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i="0" dirty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(False: 0)</a:t>
            </a:r>
          </a:p>
        </p:txBody>
      </p:sp>
    </p:spTree>
    <p:extLst>
      <p:ext uri="{BB962C8B-B14F-4D97-AF65-F5344CB8AC3E}">
        <p14:creationId xmlns:p14="http://schemas.microsoft.com/office/powerpoint/2010/main" val="167616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4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진행 과정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201" y="1155537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Data preprocessing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7201" y="3500666"/>
            <a:ext cx="2213264" cy="385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F6F3935-86C8-4262-8904-21AB2BEA1725}"/>
              </a:ext>
            </a:extLst>
          </p:cNvPr>
          <p:cNvSpPr txBox="1"/>
          <p:nvPr/>
        </p:nvSpPr>
        <p:spPr>
          <a:xfrm>
            <a:off x="347201" y="1874472"/>
            <a:ext cx="5567824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선정</a:t>
            </a:r>
            <a:endParaRPr lang="en-US" altLang="ko-KR" sz="2400" b="1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50</a:t>
            </a:r>
            <a:r>
              <a:rPr lang="ko-KR" altLang="en-US" sz="2400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만장의 데이터 중 약 </a:t>
            </a:r>
            <a:r>
              <a:rPr lang="en-US" altLang="ko-KR" sz="2400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</a:t>
            </a:r>
            <a:r>
              <a:rPr lang="ko-KR" altLang="en-US" sz="2400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만장 랜덤 선택</a:t>
            </a:r>
            <a:endParaRPr lang="en-US" altLang="ko-KR" sz="2400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400" b="1" i="0" dirty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b="1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 사이즈 통일</a:t>
            </a:r>
            <a:endParaRPr lang="en-US" altLang="ko-KR" sz="2400" b="1" i="0" dirty="0" smtClean="0">
              <a:solidFill>
                <a:srgbClr val="333333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32x32 size</a:t>
            </a:r>
            <a:r>
              <a:rPr lang="ko-KR" altLang="en-US" sz="2400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이미지</a:t>
            </a:r>
            <a:r>
              <a:rPr lang="en-US" altLang="ko-KR" sz="2400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resize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solidFill>
                  <a:srgbClr val="333333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이미지 픽셀 정규화</a:t>
            </a:r>
            <a:endParaRPr lang="en-US" altLang="ko-KR" sz="2400" dirty="0" smtClean="0">
              <a:solidFill>
                <a:srgbClr val="333333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이미지의 픽셀 값을 </a:t>
            </a:r>
            <a:r>
              <a:rPr lang="en-US" altLang="ko-KR" sz="2400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[-1,1] </a:t>
            </a:r>
            <a:r>
              <a:rPr lang="ko-KR" altLang="en-US" sz="2400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범위로 정규화 </a:t>
            </a:r>
            <a:endParaRPr lang="en-US" altLang="ko-KR" sz="2400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="" xmlns:a16="http://schemas.microsoft.com/office/drawing/2014/main" id="{E6CB6C6B-7A5C-4C86-8126-4AF99CC10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5" y="953345"/>
            <a:ext cx="4748213" cy="524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F6F3935-86C8-4262-8904-21AB2BEA1725}"/>
              </a:ext>
            </a:extLst>
          </p:cNvPr>
          <p:cNvSpPr txBox="1"/>
          <p:nvPr/>
        </p:nvSpPr>
        <p:spPr>
          <a:xfrm>
            <a:off x="7829089" y="6311217"/>
            <a:ext cx="5567824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전처리 결과</a:t>
            </a:r>
            <a:endParaRPr lang="en-US" altLang="ko-KR" sz="2400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14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4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진행 과정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0264" y="953345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M</a:t>
            </a:r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odeling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64" y="1470088"/>
            <a:ext cx="4214491" cy="51068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9991" r="25376"/>
          <a:stretch/>
        </p:blipFill>
        <p:spPr>
          <a:xfrm>
            <a:off x="4411189" y="2870791"/>
            <a:ext cx="2914262" cy="264916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92883" y="2199956"/>
            <a:ext cx="253088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Generator Model</a:t>
            </a:r>
            <a:endParaRPr lang="en-US" altLang="ko-KR" sz="2400" b="1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7" y="1496336"/>
            <a:ext cx="4342791" cy="42266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8198524" y="836712"/>
            <a:ext cx="306609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Discriminator Model</a:t>
            </a:r>
            <a:endParaRPr lang="en-US" altLang="ko-KR" sz="2400" b="1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325451" y="1038730"/>
            <a:ext cx="0" cy="5649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470" y="5847103"/>
            <a:ext cx="4183603" cy="87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4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진행 과정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264" y="953345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Optimizer + loss function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pic>
        <p:nvPicPr>
          <p:cNvPr id="2050" name="Picture 2" descr="https://camo.githubusercontent.com/511f8314737abb4857ac36211963b3391e6d1e69e8caa82ce257e0655a6f349a/687474703a2f2f646c2e64726f70626f782e636f6d2f732f30726f326e7930656e7a6d7078386e2f67616e5f6d696e5f6d6178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020" y="2584069"/>
            <a:ext cx="9096031" cy="100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05690" y="1681664"/>
            <a:ext cx="1784078" cy="549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700" b="1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Optimizer</a:t>
            </a:r>
            <a:endParaRPr lang="en-US" altLang="ko-KR" sz="2700" b="1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827" y="1432388"/>
            <a:ext cx="5084232" cy="10432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160264" y="2903618"/>
            <a:ext cx="2375587" cy="549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700" b="1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Loss function</a:t>
            </a:r>
            <a:endParaRPr lang="en-US" altLang="ko-KR" sz="2700" b="1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729" y="3833910"/>
            <a:ext cx="8469768" cy="9493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6888" y="5006710"/>
            <a:ext cx="7791450" cy="16573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172016" y="3980129"/>
            <a:ext cx="136383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Generator</a:t>
            </a:r>
          </a:p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Model</a:t>
            </a:r>
            <a:endParaRPr lang="en-US" altLang="ko-KR" sz="2000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92650" y="5419887"/>
            <a:ext cx="18069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Discriminator</a:t>
            </a:r>
          </a:p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Model</a:t>
            </a:r>
            <a:endParaRPr lang="en-US" altLang="ko-KR" sz="2000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52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5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결과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1615"/>
          <a:stretch/>
        </p:blipFill>
        <p:spPr>
          <a:xfrm>
            <a:off x="6914545" y="1778924"/>
            <a:ext cx="4693919" cy="45794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1143"/>
          <a:stretch/>
        </p:blipFill>
        <p:spPr>
          <a:xfrm>
            <a:off x="466446" y="1778924"/>
            <a:ext cx="4668966" cy="457946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6813" y="1187993"/>
            <a:ext cx="5248232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700" b="1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Generated Images on EPOCH : 0</a:t>
            </a:r>
            <a:endParaRPr lang="en-US" altLang="ko-KR" sz="2700" b="1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40220" y="1187993"/>
            <a:ext cx="5642570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700" b="1" dirty="0" smtClean="0">
                <a:solidFill>
                  <a:srgbClr val="33333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Generated Images on EPOCH : 300</a:t>
            </a:r>
            <a:endParaRPr lang="en-US" altLang="ko-KR" sz="2700" b="1" dirty="0">
              <a:solidFill>
                <a:srgbClr val="33333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" name="그림 1" descr="c++ - OpenCV를 사용하는 &lt;strong&gt;화살표&lt;/strong&gt; 모양 감지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392" y="3437499"/>
            <a:ext cx="1262313" cy="1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0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분석 주제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0264" y="1951276"/>
            <a:ext cx="2528412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목표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925" y="1911805"/>
            <a:ext cx="8681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실제 사진을 다른 스타일의 그림으로 바꾸는 것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06045351-2253-4B07-8D2A-F028EFBCF720}"/>
              </a:ext>
            </a:extLst>
          </p:cNvPr>
          <p:cNvSpPr txBox="1"/>
          <p:nvPr/>
        </p:nvSpPr>
        <p:spPr>
          <a:xfrm>
            <a:off x="2688676" y="1077524"/>
            <a:ext cx="68146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i="0" dirty="0" smtClean="0">
                <a:solidFill>
                  <a:srgbClr val="333333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사진에서 그림으로 그림을 다른 스타일로</a:t>
            </a:r>
            <a:endParaRPr lang="ko-KR" altLang="en-US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196" y="2462212"/>
            <a:ext cx="88868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4848</TotalTime>
  <Words>283</Words>
  <Application>Microsoft Office PowerPoint</Application>
  <PresentationFormat>와이드스크린</PresentationFormat>
  <Paragraphs>84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12롯데마트드림Bold</vt:lpstr>
      <vt:lpstr>경기천년제목 Bold</vt:lpstr>
      <vt:lpstr>경기천년제목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정만 최</dc:creator>
  <cp:lastModifiedBy>김 영민</cp:lastModifiedBy>
  <cp:revision>182</cp:revision>
  <dcterms:created xsi:type="dcterms:W3CDTF">2020-01-07T10:41:50Z</dcterms:created>
  <dcterms:modified xsi:type="dcterms:W3CDTF">2021-06-10T09:47:22Z</dcterms:modified>
</cp:coreProperties>
</file>